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6" r:id="rId5"/>
    <p:sldId id="267" r:id="rId6"/>
    <p:sldId id="268" r:id="rId7"/>
    <p:sldId id="269" r:id="rId8"/>
    <p:sldId id="279" r:id="rId9"/>
    <p:sldId id="280" r:id="rId10"/>
    <p:sldId id="271" r:id="rId11"/>
    <p:sldId id="270" r:id="rId12"/>
    <p:sldId id="272" r:id="rId13"/>
    <p:sldId id="277" r:id="rId14"/>
    <p:sldId id="276" r:id="rId15"/>
    <p:sldId id="274" r:id="rId16"/>
    <p:sldId id="284" r:id="rId17"/>
    <p:sldId id="285" r:id="rId18"/>
    <p:sldId id="278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F70"/>
    <a:srgbClr val="471069"/>
    <a:srgbClr val="30C5D2"/>
    <a:srgbClr val="47A9B3"/>
    <a:srgbClr val="766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1DD06-1A59-458A-81DE-744BFF672105}" v="1395" dt="2024-01-14T12:16:41.641"/>
    <p1510:client id="{9D77F0B8-10EC-4A40-9FCD-17BD0184C37E}" v="946" dt="2024-01-14T11:22:40.481"/>
    <p1510:client id="{9DEA9C9C-57C0-4751-B694-2518E8FFD365}" v="147" dt="2024-01-14T11:13:25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Price of Vehicle By State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State</c:v>
                </c:pt>
              </c:strCache>
            </c:strRef>
          </c:tx>
          <c:spPr>
            <a:solidFill>
              <a:srgbClr val="30C5D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TAS</c:v>
                </c:pt>
                <c:pt idx="1">
                  <c:v>WA</c:v>
                </c:pt>
                <c:pt idx="2">
                  <c:v>NSW</c:v>
                </c:pt>
                <c:pt idx="3">
                  <c:v>VIC</c:v>
                </c:pt>
                <c:pt idx="4">
                  <c:v>NT</c:v>
                </c:pt>
                <c:pt idx="5">
                  <c:v>ACT</c:v>
                </c:pt>
                <c:pt idx="6">
                  <c:v>SA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37521.620690000003</c:v>
                </c:pt>
                <c:pt idx="1">
                  <c:v>37372.942909999998</c:v>
                </c:pt>
                <c:pt idx="2">
                  <c:v>35471.112186999999</c:v>
                </c:pt>
                <c:pt idx="3">
                  <c:v>35318.222935999998</c:v>
                </c:pt>
                <c:pt idx="4">
                  <c:v>35121.208333000002</c:v>
                </c:pt>
                <c:pt idx="5">
                  <c:v>32844.755682000003</c:v>
                </c:pt>
                <c:pt idx="6">
                  <c:v>32059.045932000001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7E-483B-85E2-E9BD25D903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089376"/>
        <c:axId val="1964270383"/>
      </c:barChart>
      <c:catAx>
        <c:axId val="18808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7106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4270383"/>
        <c:crosses val="autoZero"/>
        <c:auto val="1"/>
        <c:lblAlgn val="ctr"/>
        <c:lblOffset val="100"/>
        <c:noMultiLvlLbl val="0"/>
      </c:catAx>
      <c:valAx>
        <c:axId val="1964270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89376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938B-D87C-11D8-A234-C64EB945C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301B9-741B-ABB3-4906-0C8F5163E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07CB-426A-324F-C616-98822126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FD8EA-3C27-E8F5-A75A-7889EAC9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40066-1106-7CAB-21E7-7AFCB55A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774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F703-7E65-A111-1514-7BA6D7F4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4E275-390F-933F-4EA7-AA1F3C85E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7340-51E5-CFF6-E08C-88BF3CD5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7E99-7CC5-7C52-DCB8-CEA994BD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B7A6E-8E42-18B0-6804-034C447D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42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904C6-DE81-66AF-11FE-44F48B510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D43A5-4022-1088-E812-C0779DC4A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5ED94-13E5-9FD7-B551-ECF032C9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FAC6D-B1F6-80CE-50B4-F1025D85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FCF8-0734-E38D-B88E-8DFD37A5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56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77E8-E394-4F80-9A0B-068DBF9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7DBF7-58E3-26AB-FF8C-DC5D21C25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5E1F-054B-CF7C-C980-5269FD603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9A966-2EAA-871E-17C7-5CF7004B3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74A8B-BB2D-4D02-5B27-C7FD76FA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2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B673-C325-2C61-E5D6-0F7D18E0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0805B-912C-04B8-C046-FAFCA1E0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6A57-A5BB-F254-B8BC-299111FB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CEA54-4D89-EC2A-2E4F-A5730D89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CF01E-3352-9678-FC61-05D17747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66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4D95-D0BD-32BC-8375-4291AA9B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C26A7-2CC0-3838-BAC9-7C340B3BB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486FA-06AD-D241-E945-82E6DA7C9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E4D0F-42C0-E18A-FF5E-AEC491D1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E927-43F5-A12C-CF48-E9673C8F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FE6BB-52B2-B88F-5772-D0D46CC5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48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ACF0-6A24-8332-50E1-141910A2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B2326-4E16-9590-1193-A91111F9B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1BEF8-CEF2-CEAD-D523-B95C93D63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8574-49B1-6B15-CAD8-10417478A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A608C-32A7-373D-C1B1-53AE29B60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D05DF-0F3F-D432-F979-B2467D99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F4B199-EAE7-C1FC-FA55-C7F5A3F7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56F36-A750-06C4-6EF4-040EE914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06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2E463-FA36-7DA2-433B-46EF6534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9DF6F-8214-68F2-46FA-2DA2C7F8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A0E2C-2D68-3C8D-2443-0FCACA41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748D6-32DC-10EF-1E63-8011B7B1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14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82C82-AA3B-D568-DE40-B3E8A7BB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9748C-A177-0573-2474-805BA286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47839-602E-2944-0650-FB6E0184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11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E2EE-9ABF-67BA-2A03-ACB63431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256F-C0CC-FDB8-3594-D56AFBE87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2558D-EBD6-1CD7-1EA4-C43BE19B3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F2D90-7C09-9937-6989-04B4DCFE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E9345-96DC-9770-2B93-75807703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853ED-A661-5AB1-F37D-243610B5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53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83DD-7A8A-D699-9C4D-BDA50A783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33418-BFB6-FC69-ACFC-8C70EC853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476FC-A326-86C6-65A4-59C114539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4CDB7-34B0-2B9B-6987-2ECCF6D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A8BFF-1E6B-36D6-5D06-689AB5DA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1CEA1-7219-80BE-2FC5-ABACDA1E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2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B2AEF-BB44-5FC4-9C74-4DAC321D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FA00B-5C82-5446-A7DF-221CD7FB7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7E2CC-EEA1-24C7-682B-92B1E4E17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B982DE-B02C-446C-A2E5-6B4518D2309E}" type="datetimeFigureOut">
              <a:rPr lang="en-AU" smtClean="0"/>
              <a:t>15/01/2024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5DD7A-AE8F-9025-F870-27713AB2B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C1699-5DC6-63A2-6AA5-3E44AADBB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EFAEF-1977-4168-AFA5-A2C1E6E85E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01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 hidden="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oy Car Image" descr="Toy cars lined up in a row on floor">
            <a:extLst>
              <a:ext uri="{FF2B5EF4-FFF2-40B4-BE49-F238E27FC236}">
                <a16:creationId xmlns:a16="http://schemas.microsoft.com/office/drawing/2014/main" id="{A339097D-D398-1DF2-F712-89F1CA607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 flipV="1">
            <a:off x="23" y="0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nsparent layer">
            <a:extLst>
              <a:ext uri="{FF2B5EF4-FFF2-40B4-BE49-F238E27FC236}">
                <a16:creationId xmlns:a16="http://schemas.microsoft.com/office/drawing/2014/main" id="{D6AC6F32-9AD3-F7A4-4A6A-CFF78F702CCA}"/>
              </a:ext>
            </a:extLst>
          </p:cNvPr>
          <p:cNvSpPr/>
          <p:nvPr/>
        </p:nvSpPr>
        <p:spPr>
          <a:xfrm>
            <a:off x="-3050" y="-13"/>
            <a:ext cx="12195050" cy="6858000"/>
          </a:xfrm>
          <a:prstGeom prst="rect">
            <a:avLst/>
          </a:prstGeom>
          <a:gradFill>
            <a:gsLst>
              <a:gs pos="0">
                <a:srgbClr val="30C5D2">
                  <a:alpha val="65000"/>
                </a:srgbClr>
              </a:gs>
              <a:gs pos="100000">
                <a:srgbClr val="471069">
                  <a:alpha val="7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47A9B3"/>
              </a:solidFill>
              <a:highlight>
                <a:srgbClr val="FFFF00"/>
              </a:highlight>
            </a:endParaRP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EC8BA895-C890-4F29-C642-BE6A7163B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endParaRPr lang="en-AU">
              <a:solidFill>
                <a:srgbClr val="FFFFFF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48CBFBD-B7F5-C72F-595B-F975F0DCD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Australian Vehicle Trends - Data Visualization</a:t>
            </a:r>
            <a:endParaRPr lang="en-AU" sz="5200">
              <a:solidFill>
                <a:srgbClr val="FFFFFF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0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426339" y="1412855"/>
            <a:ext cx="1440562" cy="1440562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-92988" y="2853417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2839170" y="202063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Q1: How does car price vary by location and location average income?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6C7B022-7768-A214-5FAA-261F9DF2E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676555"/>
              </p:ext>
            </p:extLst>
          </p:nvPr>
        </p:nvGraphicFramePr>
        <p:xfrm>
          <a:off x="2233168" y="1280924"/>
          <a:ext cx="8128000" cy="510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Husna">
            <a:extLst>
              <a:ext uri="{FF2B5EF4-FFF2-40B4-BE49-F238E27FC236}">
                <a16:creationId xmlns:a16="http://schemas.microsoft.com/office/drawing/2014/main" id="{083207BE-D35A-5BC2-4B6E-E945C8F5779A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Dom">
            <a:extLst>
              <a:ext uri="{FF2B5EF4-FFF2-40B4-BE49-F238E27FC236}">
                <a16:creationId xmlns:a16="http://schemas.microsoft.com/office/drawing/2014/main" id="{5D6AABA2-3655-C027-B078-0AD0C5B62567}"/>
              </a:ext>
            </a:extLst>
          </p:cNvPr>
          <p:cNvSpPr/>
          <p:nvPr/>
        </p:nvSpPr>
        <p:spPr>
          <a:xfrm>
            <a:off x="9400613" y="80594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384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426339" y="1412855"/>
            <a:ext cx="1440562" cy="1440562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-92988" y="2853417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2839170" y="202063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Q1: How does car price vary by location and location average income?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Husna">
            <a:extLst>
              <a:ext uri="{FF2B5EF4-FFF2-40B4-BE49-F238E27FC236}">
                <a16:creationId xmlns:a16="http://schemas.microsoft.com/office/drawing/2014/main" id="{FCCA4989-CD61-5405-78B8-D0E69A84B160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Dom">
            <a:extLst>
              <a:ext uri="{FF2B5EF4-FFF2-40B4-BE49-F238E27FC236}">
                <a16:creationId xmlns:a16="http://schemas.microsoft.com/office/drawing/2014/main" id="{45B13360-CB9F-E027-4B8A-19987F157998}"/>
              </a:ext>
            </a:extLst>
          </p:cNvPr>
          <p:cNvSpPr/>
          <p:nvPr/>
        </p:nvSpPr>
        <p:spPr>
          <a:xfrm>
            <a:off x="9400613" y="80594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A28AE5-1232-54A8-EDEF-4AE7F882E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475" y="923544"/>
            <a:ext cx="5357231" cy="53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Findings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426339" y="1412855"/>
            <a:ext cx="1440562" cy="1440562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-92988" y="2853417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2839170" y="202063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Q1: How does car price vary by location and location average income?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08A62-2C31-B69F-14EA-96DEE40E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01" y="1170137"/>
            <a:ext cx="5690638" cy="548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146D68-A0BA-0774-E54C-459606E6BA9C}"/>
              </a:ext>
            </a:extLst>
          </p:cNvPr>
          <p:cNvSpPr txBox="1"/>
          <p:nvPr/>
        </p:nvSpPr>
        <p:spPr>
          <a:xfrm>
            <a:off x="8296275" y="1914525"/>
            <a:ext cx="3662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Findings: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Top 2 vehicle price by State are Tasmania and WA</a:t>
            </a:r>
          </a:p>
          <a:p>
            <a:endParaRPr lang="en-A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/>
              <a:t>Top 2 vehicle price by Suburb are Rushcutters Bay and Geelong West</a:t>
            </a:r>
          </a:p>
        </p:txBody>
      </p:sp>
      <p:sp>
        <p:nvSpPr>
          <p:cNvPr id="11" name="Husna">
            <a:extLst>
              <a:ext uri="{FF2B5EF4-FFF2-40B4-BE49-F238E27FC236}">
                <a16:creationId xmlns:a16="http://schemas.microsoft.com/office/drawing/2014/main" id="{60864DDB-6270-F52F-D561-4DC1BF7BBF60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Dom">
            <a:extLst>
              <a:ext uri="{FF2B5EF4-FFF2-40B4-BE49-F238E27FC236}">
                <a16:creationId xmlns:a16="http://schemas.microsoft.com/office/drawing/2014/main" id="{F6D91A3B-9893-0368-9292-E7C468DAB9AE}"/>
              </a:ext>
            </a:extLst>
          </p:cNvPr>
          <p:cNvSpPr/>
          <p:nvPr/>
        </p:nvSpPr>
        <p:spPr>
          <a:xfrm>
            <a:off x="9400613" y="80594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781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Findings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3059668"/>
            <a:ext cx="163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Dominik F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Q2: How much does engine size (engine volume and number of cylinders) affect fuel consumptions?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Husna">
            <a:extLst>
              <a:ext uri="{FF2B5EF4-FFF2-40B4-BE49-F238E27FC236}">
                <a16:creationId xmlns:a16="http://schemas.microsoft.com/office/drawing/2014/main" id="{ECCDD21E-4ACB-41E8-82C8-92970FB3CCC1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Dom">
            <a:extLst>
              <a:ext uri="{FF2B5EF4-FFF2-40B4-BE49-F238E27FC236}">
                <a16:creationId xmlns:a16="http://schemas.microsoft.com/office/drawing/2014/main" id="{C947B85F-7F57-6198-5153-A6F2ED687FD3}"/>
              </a:ext>
            </a:extLst>
          </p:cNvPr>
          <p:cNvSpPr/>
          <p:nvPr/>
        </p:nvSpPr>
        <p:spPr>
          <a:xfrm>
            <a:off x="664686" y="1764089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graph of numbers and a number of cylinders&#10;&#10;Description automatically generated">
            <a:extLst>
              <a:ext uri="{FF2B5EF4-FFF2-40B4-BE49-F238E27FC236}">
                <a16:creationId xmlns:a16="http://schemas.microsoft.com/office/drawing/2014/main" id="{E1264A9D-CEED-E13B-1E57-1C5607188D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15" t="209" r="6775"/>
          <a:stretch/>
        </p:blipFill>
        <p:spPr>
          <a:xfrm>
            <a:off x="2085975" y="1495425"/>
            <a:ext cx="6772281" cy="4552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FBE3D-B25A-C8EE-CBB3-5ED6F2C603C0}"/>
              </a:ext>
            </a:extLst>
          </p:cNvPr>
          <p:cNvSpPr txBox="1"/>
          <p:nvPr/>
        </p:nvSpPr>
        <p:spPr>
          <a:xfrm>
            <a:off x="8734425" y="3771899"/>
            <a:ext cx="35242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2.0 cylinders: 3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3.0 cylinders: 149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4.0 cylinders: 6121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5.0 cylinders: 344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6.0 cylinders: 918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8.0 cylinders: 316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10.0 cylinders: 1</a:t>
            </a:r>
          </a:p>
          <a:p>
            <a:r>
              <a:rPr lang="en-US" sz="1200">
                <a:solidFill>
                  <a:srgbClr val="000000"/>
                </a:solidFill>
                <a:latin typeface="Aptos"/>
              </a:rPr>
              <a:t>Number of data entries for 12.0 cylinders: 6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98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3059668"/>
            <a:ext cx="163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Dominik F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Q2: How much does engine size (engine volume and number of cylinders) affect fuel consumptions?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Husna">
            <a:extLst>
              <a:ext uri="{FF2B5EF4-FFF2-40B4-BE49-F238E27FC236}">
                <a16:creationId xmlns:a16="http://schemas.microsoft.com/office/drawing/2014/main" id="{B147D521-E2B5-4965-3B2C-40090569D867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Dom">
            <a:extLst>
              <a:ext uri="{FF2B5EF4-FFF2-40B4-BE49-F238E27FC236}">
                <a16:creationId xmlns:a16="http://schemas.microsoft.com/office/drawing/2014/main" id="{B9FC4F39-C7FA-789F-CD53-AFB48B7D88F8}"/>
              </a:ext>
            </a:extLst>
          </p:cNvPr>
          <p:cNvSpPr/>
          <p:nvPr/>
        </p:nvSpPr>
        <p:spPr>
          <a:xfrm>
            <a:off x="664686" y="1859339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F127255E-C5F5-A6B9-7B4E-22B983A63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5" t="5447" r="5256"/>
          <a:stretch/>
        </p:blipFill>
        <p:spPr>
          <a:xfrm>
            <a:off x="2552700" y="1238250"/>
            <a:ext cx="7077085" cy="4457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080AD-0B67-555C-B7C9-6416001E79B0}"/>
              </a:ext>
            </a:extLst>
          </p:cNvPr>
          <p:cNvSpPr txBox="1"/>
          <p:nvPr/>
        </p:nvSpPr>
        <p:spPr>
          <a:xfrm>
            <a:off x="8286750" y="5486400"/>
            <a:ext cx="3762375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Aptos"/>
              </a:rPr>
              <a:t>Linear Regression Metrics (all to 3d.p.):</a:t>
            </a:r>
          </a:p>
          <a:p>
            <a:r>
              <a:rPr lang="en-US" sz="1400">
                <a:solidFill>
                  <a:srgbClr val="000000"/>
                </a:solidFill>
                <a:latin typeface="Aptos"/>
              </a:rPr>
              <a:t>Slope Gradient: 1.733</a:t>
            </a:r>
            <a:endParaRPr lang="en-US">
              <a:solidFill>
                <a:srgbClr val="000000"/>
              </a:solidFill>
              <a:latin typeface="Aptos"/>
            </a:endParaRPr>
          </a:p>
          <a:p>
            <a:r>
              <a:rPr lang="en-US" sz="1400">
                <a:solidFill>
                  <a:srgbClr val="000000"/>
                </a:solidFill>
                <a:latin typeface="Aptos"/>
              </a:rPr>
              <a:t>Intercept: 3.697</a:t>
            </a:r>
            <a:endParaRPr lang="en-US"/>
          </a:p>
          <a:p>
            <a:r>
              <a:rPr lang="en-US" sz="1400">
                <a:solidFill>
                  <a:srgbClr val="000000"/>
                </a:solidFill>
                <a:latin typeface="Aptos"/>
              </a:rPr>
              <a:t>R-value (Correlation coefficient): 0.746</a:t>
            </a:r>
          </a:p>
          <a:p>
            <a:r>
              <a:rPr lang="en-US" sz="1400">
                <a:solidFill>
                  <a:srgbClr val="000000"/>
                </a:solidFill>
                <a:latin typeface="Aptos"/>
              </a:rPr>
              <a:t>Standard Error: 0.017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766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2809876"/>
            <a:ext cx="163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Husna">
            <a:extLst>
              <a:ext uri="{FF2B5EF4-FFF2-40B4-BE49-F238E27FC236}">
                <a16:creationId xmlns:a16="http://schemas.microsoft.com/office/drawing/2014/main" id="{594C3150-F1A6-CC90-256B-94949ABA0E90}"/>
              </a:ext>
            </a:extLst>
          </p:cNvPr>
          <p:cNvSpPr/>
          <p:nvPr/>
        </p:nvSpPr>
        <p:spPr>
          <a:xfrm>
            <a:off x="566041" y="1412256"/>
            <a:ext cx="1397620" cy="139762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A graph of orange bars&#10;&#10;Description automatically generated">
            <a:extLst>
              <a:ext uri="{FF2B5EF4-FFF2-40B4-BE49-F238E27FC236}">
                <a16:creationId xmlns:a16="http://schemas.microsoft.com/office/drawing/2014/main" id="{8447D179-3829-982F-4C34-40809793D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0" y="1351181"/>
            <a:ext cx="8420101" cy="4210051"/>
          </a:xfrm>
          <a:prstGeom prst="rect">
            <a:avLst/>
          </a:prstGeom>
        </p:spPr>
      </p:pic>
      <p:sp>
        <p:nvSpPr>
          <p:cNvPr id="13" name="Dom">
            <a:extLst>
              <a:ext uri="{FF2B5EF4-FFF2-40B4-BE49-F238E27FC236}">
                <a16:creationId xmlns:a16="http://schemas.microsoft.com/office/drawing/2014/main" id="{DF1C11F2-D3EF-0082-0517-5072CEF527BD}"/>
              </a:ext>
            </a:extLst>
          </p:cNvPr>
          <p:cNvSpPr/>
          <p:nvPr/>
        </p:nvSpPr>
        <p:spPr>
          <a:xfrm>
            <a:off x="10828138" y="80595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905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2809876"/>
            <a:ext cx="163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Husna">
            <a:extLst>
              <a:ext uri="{FF2B5EF4-FFF2-40B4-BE49-F238E27FC236}">
                <a16:creationId xmlns:a16="http://schemas.microsoft.com/office/drawing/2014/main" id="{594C3150-F1A6-CC90-256B-94949ABA0E90}"/>
              </a:ext>
            </a:extLst>
          </p:cNvPr>
          <p:cNvSpPr/>
          <p:nvPr/>
        </p:nvSpPr>
        <p:spPr>
          <a:xfrm>
            <a:off x="566041" y="1412256"/>
            <a:ext cx="1397620" cy="139762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graph with green rectangles&#10;&#10;Description automatically generated">
            <a:extLst>
              <a:ext uri="{FF2B5EF4-FFF2-40B4-BE49-F238E27FC236}">
                <a16:creationId xmlns:a16="http://schemas.microsoft.com/office/drawing/2014/main" id="{6B3D24E1-1905-4ABA-2579-498AF762C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0" y="1412256"/>
            <a:ext cx="8626058" cy="4313029"/>
          </a:xfrm>
          <a:prstGeom prst="rect">
            <a:avLst/>
          </a:prstGeom>
        </p:spPr>
      </p:pic>
      <p:sp>
        <p:nvSpPr>
          <p:cNvPr id="8" name="Dom">
            <a:extLst>
              <a:ext uri="{FF2B5EF4-FFF2-40B4-BE49-F238E27FC236}">
                <a16:creationId xmlns:a16="http://schemas.microsoft.com/office/drawing/2014/main" id="{2F1E5339-2F15-98F0-316C-47E25689F1F6}"/>
              </a:ext>
            </a:extLst>
          </p:cNvPr>
          <p:cNvSpPr/>
          <p:nvPr/>
        </p:nvSpPr>
        <p:spPr>
          <a:xfrm>
            <a:off x="10828138" y="80595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300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2809876"/>
            <a:ext cx="163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Husna">
            <a:extLst>
              <a:ext uri="{FF2B5EF4-FFF2-40B4-BE49-F238E27FC236}">
                <a16:creationId xmlns:a16="http://schemas.microsoft.com/office/drawing/2014/main" id="{594C3150-F1A6-CC90-256B-94949ABA0E90}"/>
              </a:ext>
            </a:extLst>
          </p:cNvPr>
          <p:cNvSpPr/>
          <p:nvPr/>
        </p:nvSpPr>
        <p:spPr>
          <a:xfrm>
            <a:off x="566041" y="1412256"/>
            <a:ext cx="1397620" cy="139762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green bar graph with black text&#10;&#10;Description automatically generated">
            <a:extLst>
              <a:ext uri="{FF2B5EF4-FFF2-40B4-BE49-F238E27FC236}">
                <a16:creationId xmlns:a16="http://schemas.microsoft.com/office/drawing/2014/main" id="{F5E71C17-DFB1-D2DF-E029-65DDCEE8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1" y="1412257"/>
            <a:ext cx="8745268" cy="4372634"/>
          </a:xfrm>
          <a:prstGeom prst="rect">
            <a:avLst/>
          </a:prstGeom>
        </p:spPr>
      </p:pic>
      <p:sp>
        <p:nvSpPr>
          <p:cNvPr id="8" name="Dom">
            <a:extLst>
              <a:ext uri="{FF2B5EF4-FFF2-40B4-BE49-F238E27FC236}">
                <a16:creationId xmlns:a16="http://schemas.microsoft.com/office/drawing/2014/main" id="{22A622AB-3435-AB89-D180-366E8E1405CE}"/>
              </a:ext>
            </a:extLst>
          </p:cNvPr>
          <p:cNvSpPr/>
          <p:nvPr/>
        </p:nvSpPr>
        <p:spPr>
          <a:xfrm>
            <a:off x="10828138" y="80594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67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Findings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6286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03AE0-7DC2-B625-C970-2446E3A4B996}"/>
              </a:ext>
            </a:extLst>
          </p:cNvPr>
          <p:cNvSpPr txBox="1"/>
          <p:nvPr/>
        </p:nvSpPr>
        <p:spPr>
          <a:xfrm>
            <a:off x="446832" y="2809876"/>
            <a:ext cx="163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9409C-8BDC-784C-855D-815C9D967929}"/>
              </a:ext>
            </a:extLst>
          </p:cNvPr>
          <p:cNvSpPr txBox="1"/>
          <p:nvPr/>
        </p:nvSpPr>
        <p:spPr>
          <a:xfrm>
            <a:off x="2894078" y="8059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Husna">
            <a:extLst>
              <a:ext uri="{FF2B5EF4-FFF2-40B4-BE49-F238E27FC236}">
                <a16:creationId xmlns:a16="http://schemas.microsoft.com/office/drawing/2014/main" id="{3315AB05-42A5-102C-E080-B4FFF4E00208}"/>
              </a:ext>
            </a:extLst>
          </p:cNvPr>
          <p:cNvSpPr/>
          <p:nvPr/>
        </p:nvSpPr>
        <p:spPr>
          <a:xfrm>
            <a:off x="566041" y="1412256"/>
            <a:ext cx="1397620" cy="139762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graph of green bars&#10;&#10;Description automatically generated with medium confidence">
            <a:extLst>
              <a:ext uri="{FF2B5EF4-FFF2-40B4-BE49-F238E27FC236}">
                <a16:creationId xmlns:a16="http://schemas.microsoft.com/office/drawing/2014/main" id="{976D0BA5-800C-CA97-E885-B50C0221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0" y="1397793"/>
            <a:ext cx="8580324" cy="4290163"/>
          </a:xfrm>
          <a:prstGeom prst="rect">
            <a:avLst/>
          </a:prstGeom>
        </p:spPr>
      </p:pic>
      <p:sp>
        <p:nvSpPr>
          <p:cNvPr id="10" name="Dom">
            <a:extLst>
              <a:ext uri="{FF2B5EF4-FFF2-40B4-BE49-F238E27FC236}">
                <a16:creationId xmlns:a16="http://schemas.microsoft.com/office/drawing/2014/main" id="{FA854B51-9EA1-DC64-AC09-5EF5ECF5C050}"/>
              </a:ext>
            </a:extLst>
          </p:cNvPr>
          <p:cNvSpPr/>
          <p:nvPr/>
        </p:nvSpPr>
        <p:spPr>
          <a:xfrm>
            <a:off x="10828138" y="80595"/>
            <a:ext cx="1200329" cy="1200329"/>
          </a:xfrm>
          <a:prstGeom prst="ellipse">
            <a:avLst/>
          </a:prstGeom>
          <a:blipFill>
            <a:blip r:embed="rId5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59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3944852" y="4258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0" y="310573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Husna">
            <a:extLst>
              <a:ext uri="{FF2B5EF4-FFF2-40B4-BE49-F238E27FC236}">
                <a16:creationId xmlns:a16="http://schemas.microsoft.com/office/drawing/2014/main" id="{DBC9AE82-975E-A3E9-68C7-E28DF717ED53}"/>
              </a:ext>
            </a:extLst>
          </p:cNvPr>
          <p:cNvSpPr/>
          <p:nvPr/>
        </p:nvSpPr>
        <p:spPr>
          <a:xfrm>
            <a:off x="2572590" y="293987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7BBF3-3044-9FB6-6435-317A9623D2C7}"/>
              </a:ext>
            </a:extLst>
          </p:cNvPr>
          <p:cNvSpPr txBox="1"/>
          <p:nvPr/>
        </p:nvSpPr>
        <p:spPr>
          <a:xfrm>
            <a:off x="700086" y="1634726"/>
            <a:ext cx="1079182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our findings, the suburb with the highest average vehicle price are Rushcutters Bay and Geelong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West. The states with the highest average vehicle prices are Tasmania and Western Australia.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Engine volume is directly associated with higher levels of fuel consumption.</a:t>
            </a:r>
            <a:endParaRPr lang="en-AU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Average increase  of 1.73L/100km per 1 L increase in engine volume.</a:t>
            </a:r>
            <a:endParaRPr lang="en-AU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median </a:t>
            </a:r>
            <a:r>
              <a:rPr lang="en-US" dirty="0">
                <a:ea typeface="+mn-lt"/>
                <a:cs typeface="+mn-lt"/>
              </a:rPr>
              <a:t>fuel consumption of vehicles increases steadily as cylinder count is increased</a:t>
            </a:r>
            <a:r>
              <a:rPr lang="en-US" dirty="0"/>
              <a:t>.</a:t>
            </a:r>
            <a:endParaRPr lang="en-AU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Toyota dominates with the highest number of cars, with 2784 cars, Toyota alone represents almost 17% of the total 16733 cars in the dataset.</a:t>
            </a:r>
            <a:endParaRPr lang="en-AU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SUVs regardless of their brands, are the most popular body type by a significant margin, accounting for 41.27% (over 6900 cars).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 </a:t>
            </a:r>
            <a:endParaRPr lang="en-AU" dirty="0"/>
          </a:p>
        </p:txBody>
      </p:sp>
      <p:sp>
        <p:nvSpPr>
          <p:cNvPr id="9" name="Dom">
            <a:extLst>
              <a:ext uri="{FF2B5EF4-FFF2-40B4-BE49-F238E27FC236}">
                <a16:creationId xmlns:a16="http://schemas.microsoft.com/office/drawing/2014/main" id="{F0197760-20F1-10E9-4944-718C2C66E066}"/>
              </a:ext>
            </a:extLst>
          </p:cNvPr>
          <p:cNvSpPr/>
          <p:nvPr/>
        </p:nvSpPr>
        <p:spPr>
          <a:xfrm>
            <a:off x="1287287" y="319717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910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with tall buildings&#10;&#10;Description automatically generated">
            <a:extLst>
              <a:ext uri="{FF2B5EF4-FFF2-40B4-BE49-F238E27FC236}">
                <a16:creationId xmlns:a16="http://schemas.microsoft.com/office/drawing/2014/main" id="{0B0087DC-5E38-90EF-3182-B6AA12BD4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997" cy="6858000"/>
          </a:xfrm>
          <a:prstGeom prst="rect">
            <a:avLst/>
          </a:prstGeom>
          <a:gradFill>
            <a:gsLst>
              <a:gs pos="71000">
                <a:schemeClr val="bg1"/>
              </a:gs>
              <a:gs pos="35000">
                <a:schemeClr val="bg1">
                  <a:alpha val="15000"/>
                </a:schemeClr>
              </a:gs>
              <a:gs pos="1000">
                <a:srgbClr val="471069"/>
              </a:gs>
              <a:gs pos="100000">
                <a:srgbClr val="47A9B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ject Description">
            <a:extLst>
              <a:ext uri="{FF2B5EF4-FFF2-40B4-BE49-F238E27FC236}">
                <a16:creationId xmlns:a16="http://schemas.microsoft.com/office/drawing/2014/main" id="{E6DA3F46-7BAE-607C-6010-9A6A79DA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92B15-F61A-6E35-3587-4CF5D89F45FA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Looking at recent vehicle listing data in Australia, we aim to perform exploratory data analysis to determine relationships between different variables and find trends in vehicle sales.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DD2BC7D-5B15-4F32-780D-E247A0341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10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4090521" y="254430"/>
            <a:ext cx="4010958" cy="1288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1013106" y="1022564"/>
            <a:ext cx="2272266" cy="2272266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Dom">
            <a:extLst>
              <a:ext uri="{FF2B5EF4-FFF2-40B4-BE49-F238E27FC236}">
                <a16:creationId xmlns:a16="http://schemas.microsoft.com/office/drawing/2014/main" id="{CFC84A66-B865-5C81-EE83-448856828EA8}"/>
              </a:ext>
            </a:extLst>
          </p:cNvPr>
          <p:cNvSpPr/>
          <p:nvPr/>
        </p:nvSpPr>
        <p:spPr>
          <a:xfrm>
            <a:off x="4959867" y="1022564"/>
            <a:ext cx="2272266" cy="2272266"/>
          </a:xfrm>
          <a:prstGeom prst="ellipse">
            <a:avLst/>
          </a:prstGeom>
          <a:blipFill>
            <a:blip r:embed="rId3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Husna">
            <a:extLst>
              <a:ext uri="{FF2B5EF4-FFF2-40B4-BE49-F238E27FC236}">
                <a16:creationId xmlns:a16="http://schemas.microsoft.com/office/drawing/2014/main" id="{DBC9AE82-975E-A3E9-68C7-E28DF717ED53}"/>
              </a:ext>
            </a:extLst>
          </p:cNvPr>
          <p:cNvSpPr/>
          <p:nvPr/>
        </p:nvSpPr>
        <p:spPr>
          <a:xfrm>
            <a:off x="9163890" y="1022564"/>
            <a:ext cx="2272266" cy="2272266"/>
          </a:xfrm>
          <a:prstGeom prst="ellipse">
            <a:avLst/>
          </a:prstGeom>
          <a:blipFill>
            <a:blip r:embed="rId4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80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10000" accel="34000" autoRev="1" fill="remove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33333E-6 L 0.00104 0.09792 " pathEditMode="relative" rAng="0" ptsTypes="AA" p14:bounceEnd="72000">
                                          <p:cBhvr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4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10000" accel="34000" autoRev="1" fill="remove" grpId="1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00023 L 0 0.09931 " pathEditMode="relative" rAng="0" ptsTypes="AA" p14:bounceEnd="72000">
                                          <p:cBhvr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0000" accel="33000" autoRev="1" fill="hold" grpId="1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3.33333E-6 L -0.00026 0.08264 " pathEditMode="relative" rAng="0" ptsTypes="AA" p14:bounceEnd="72000">
                                          <p:cBhvr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6" grpId="0" animBg="1"/>
          <p:bldP spid="6" grpId="1" animBg="1"/>
          <p:bldP spid="7" grpId="0" animBg="1"/>
          <p:bldP spid="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10000" accel="34000" autoRev="1" fill="remove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-3.33333E-6 L 0.00104 0.09792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48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10000" accel="34000" autoRev="1" fill="remove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.00023 L 0 0.09931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9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10000" accel="3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3.33333E-6 L -0.00026 0.08264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" y="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6" grpId="0" animBg="1"/>
          <p:bldP spid="6" grpId="1" animBg="1"/>
          <p:bldP spid="7" grpId="0" animBg="1"/>
          <p:bldP spid="7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et The Team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Meet the team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826389" y="1874520"/>
            <a:ext cx="2270762" cy="2270762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Husna">
            <a:extLst>
              <a:ext uri="{FF2B5EF4-FFF2-40B4-BE49-F238E27FC236}">
                <a16:creationId xmlns:a16="http://schemas.microsoft.com/office/drawing/2014/main" id="{CFC84A66-B865-5C81-EE83-448856828EA8}"/>
              </a:ext>
            </a:extLst>
          </p:cNvPr>
          <p:cNvSpPr/>
          <p:nvPr/>
        </p:nvSpPr>
        <p:spPr>
          <a:xfrm>
            <a:off x="8793095" y="1874520"/>
            <a:ext cx="2270762" cy="2270762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723138" y="4145282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B81D0-A346-195D-6BAD-6BAED252D2DA}"/>
              </a:ext>
            </a:extLst>
          </p:cNvPr>
          <p:cNvSpPr txBox="1"/>
          <p:nvPr/>
        </p:nvSpPr>
        <p:spPr>
          <a:xfrm>
            <a:off x="8689844" y="4135162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3ED2B-9F3E-670C-ED4E-C8F892ED4B5A}"/>
              </a:ext>
            </a:extLst>
          </p:cNvPr>
          <p:cNvSpPr txBox="1"/>
          <p:nvPr/>
        </p:nvSpPr>
        <p:spPr>
          <a:xfrm>
            <a:off x="4706491" y="4145282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Dominik F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644657" y="4504494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Q1: How does car price vary by location and location average income?</a:t>
            </a:r>
            <a:endParaRPr lang="en-AU">
              <a:solidFill>
                <a:srgbClr val="502F70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B9D16-65BE-8EFD-968C-F43CA3C4261D}"/>
              </a:ext>
            </a:extLst>
          </p:cNvPr>
          <p:cNvSpPr txBox="1"/>
          <p:nvPr/>
        </p:nvSpPr>
        <p:spPr>
          <a:xfrm>
            <a:off x="4282058" y="4504494"/>
            <a:ext cx="332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Q2: How much does engine size (engine volume and number of cylinders) affect fuel consumptions?</a:t>
            </a:r>
            <a:endParaRPr lang="en-AU">
              <a:solidFill>
                <a:srgbClr val="502F70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3F4682-4936-4E66-05A7-14DDC96F1CA7}"/>
              </a:ext>
            </a:extLst>
          </p:cNvPr>
          <p:cNvSpPr txBox="1"/>
          <p:nvPr/>
        </p:nvSpPr>
        <p:spPr>
          <a:xfrm>
            <a:off x="8265411" y="4504493"/>
            <a:ext cx="332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Q3: What are the dominant vehicle brands and types in the Australian market?</a:t>
            </a:r>
            <a:endParaRPr lang="en-AU">
              <a:solidFill>
                <a:srgbClr val="502F70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8" name="Dom">
            <a:extLst>
              <a:ext uri="{FF2B5EF4-FFF2-40B4-BE49-F238E27FC236}">
                <a16:creationId xmlns:a16="http://schemas.microsoft.com/office/drawing/2014/main" id="{4791CD8D-92F3-2231-E10F-ED6E694BDF83}"/>
              </a:ext>
            </a:extLst>
          </p:cNvPr>
          <p:cNvSpPr/>
          <p:nvPr/>
        </p:nvSpPr>
        <p:spPr>
          <a:xfrm>
            <a:off x="4809741" y="1864399"/>
            <a:ext cx="2270763" cy="2270763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2334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5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earch Question: Anri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Research Question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426338" y="1412854"/>
            <a:ext cx="3097911" cy="3097911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Husna">
            <a:extLst>
              <a:ext uri="{FF2B5EF4-FFF2-40B4-BE49-F238E27FC236}">
                <a16:creationId xmlns:a16="http://schemas.microsoft.com/office/drawing/2014/main" id="{DBC9AE82-975E-A3E9-68C7-E28DF717ED53}"/>
              </a:ext>
            </a:extLst>
          </p:cNvPr>
          <p:cNvSpPr/>
          <p:nvPr/>
        </p:nvSpPr>
        <p:spPr>
          <a:xfrm>
            <a:off x="10758542" y="80595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736661" y="4630743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5530981" y="141285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Q1: How does car price vary by location and location average income?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03963-0E7D-4CF9-ADFA-B6A34AEE906C}"/>
              </a:ext>
            </a:extLst>
          </p:cNvPr>
          <p:cNvSpPr txBox="1"/>
          <p:nvPr/>
        </p:nvSpPr>
        <p:spPr>
          <a:xfrm>
            <a:off x="5530981" y="2534431"/>
            <a:ext cx="5981700" cy="336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Australian Vehicle Prices</a:t>
            </a:r>
            <a:b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</a:b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https://www.kaggle.com/datasets/nelgiriyewithana/australian-vehicle-prices/code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Average weekly ordinary time earnings, full-time adults by state, original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Australia Geo Postcode</a:t>
            </a:r>
            <a:b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</a:b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https://gist.github.com/randomecho/5020859</a:t>
            </a:r>
            <a:endParaRPr lang="en-US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Dom">
            <a:extLst>
              <a:ext uri="{FF2B5EF4-FFF2-40B4-BE49-F238E27FC236}">
                <a16:creationId xmlns:a16="http://schemas.microsoft.com/office/drawing/2014/main" id="{2F735A43-B099-F82A-1569-FBD99347DDDF}"/>
              </a:ext>
            </a:extLst>
          </p:cNvPr>
          <p:cNvSpPr/>
          <p:nvPr/>
        </p:nvSpPr>
        <p:spPr>
          <a:xfrm>
            <a:off x="9431344" y="67236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68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Research Question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424029" y="51009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11589-9654-FD04-B9ED-039359434DE7}"/>
              </a:ext>
            </a:extLst>
          </p:cNvPr>
          <p:cNvSpPr txBox="1"/>
          <p:nvPr/>
        </p:nvSpPr>
        <p:spPr>
          <a:xfrm>
            <a:off x="671511" y="4582496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Dominik F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622EF-46AF-DFDA-2E99-C18513C9EA3C}"/>
              </a:ext>
            </a:extLst>
          </p:cNvPr>
          <p:cNvSpPr txBox="1"/>
          <p:nvPr/>
        </p:nvSpPr>
        <p:spPr>
          <a:xfrm>
            <a:off x="5788157" y="1484585"/>
            <a:ext cx="640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Q2: How much does engine size (engine volume and number of cylinders) affect fuel consumptions?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A09A1-5C9F-261B-9336-3934E3FE2244}"/>
              </a:ext>
            </a:extLst>
          </p:cNvPr>
          <p:cNvSpPr txBox="1"/>
          <p:nvPr/>
        </p:nvSpPr>
        <p:spPr>
          <a:xfrm>
            <a:off x="5530981" y="2534431"/>
            <a:ext cx="5981700" cy="1699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Datasets: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/>
                <a:ea typeface="Lato SemiBold"/>
                <a:cs typeface="Lato SemiBold"/>
              </a:rPr>
              <a:t>Australian Vehicle Prices</a:t>
            </a:r>
            <a:br>
              <a:rPr lang="en-US">
                <a:latin typeface="Lato SemiBold"/>
                <a:ea typeface="Lato SemiBold"/>
                <a:cs typeface="Lato SemiBold"/>
              </a:rPr>
            </a:br>
            <a:r>
              <a:rPr lang="en-US">
                <a:solidFill>
                  <a:srgbClr val="502F70"/>
                </a:solidFill>
                <a:latin typeface="Lato SemiBold"/>
                <a:ea typeface="Lato SemiBold"/>
                <a:cs typeface="Lato SemiBold"/>
              </a:rPr>
              <a:t>https://www.kaggle.com/datasets/nelgiriyewithana/australian-vehicle-prices/code</a:t>
            </a:r>
            <a:endParaRPr lang="en-US">
              <a:solidFill>
                <a:srgbClr val="502F70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9" name="Husna">
            <a:extLst>
              <a:ext uri="{FF2B5EF4-FFF2-40B4-BE49-F238E27FC236}">
                <a16:creationId xmlns:a16="http://schemas.microsoft.com/office/drawing/2014/main" id="{9884667B-36D2-E384-430F-EC36A717B4D2}"/>
              </a:ext>
            </a:extLst>
          </p:cNvPr>
          <p:cNvSpPr/>
          <p:nvPr/>
        </p:nvSpPr>
        <p:spPr>
          <a:xfrm>
            <a:off x="10758542" y="51009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Dom">
            <a:extLst>
              <a:ext uri="{FF2B5EF4-FFF2-40B4-BE49-F238E27FC236}">
                <a16:creationId xmlns:a16="http://schemas.microsoft.com/office/drawing/2014/main" id="{546CF98D-CCC1-9324-B629-C326A3DCA329}"/>
              </a:ext>
            </a:extLst>
          </p:cNvPr>
          <p:cNvSpPr/>
          <p:nvPr/>
        </p:nvSpPr>
        <p:spPr>
          <a:xfrm>
            <a:off x="360163" y="1484585"/>
            <a:ext cx="3097911" cy="3097911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2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Research Question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10758541" y="17397"/>
            <a:ext cx="1200330" cy="1200330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Husna">
            <a:extLst>
              <a:ext uri="{FF2B5EF4-FFF2-40B4-BE49-F238E27FC236}">
                <a16:creationId xmlns:a16="http://schemas.microsoft.com/office/drawing/2014/main" id="{DBC9AE82-975E-A3E9-68C7-E28DF717ED53}"/>
              </a:ext>
            </a:extLst>
          </p:cNvPr>
          <p:cNvSpPr/>
          <p:nvPr/>
        </p:nvSpPr>
        <p:spPr>
          <a:xfrm>
            <a:off x="426338" y="1412855"/>
            <a:ext cx="3097910" cy="309791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5530981" y="141285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4362A-C886-03FA-863A-72BC824B86C6}"/>
              </a:ext>
            </a:extLst>
          </p:cNvPr>
          <p:cNvSpPr txBox="1"/>
          <p:nvPr/>
        </p:nvSpPr>
        <p:spPr>
          <a:xfrm>
            <a:off x="736661" y="4510765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1ED9A-7892-B5D6-34FE-B553BF31010F}"/>
              </a:ext>
            </a:extLst>
          </p:cNvPr>
          <p:cNvSpPr txBox="1"/>
          <p:nvPr/>
        </p:nvSpPr>
        <p:spPr>
          <a:xfrm>
            <a:off x="5530981" y="2534431"/>
            <a:ext cx="5981700" cy="169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Datasets: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Australian Vehicle Prices</a:t>
            </a:r>
            <a:b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</a:b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https://www.kaggle.com/datasets/nelgiriyewithana/australian-vehicle-prices/code</a:t>
            </a:r>
          </a:p>
        </p:txBody>
      </p:sp>
      <p:sp>
        <p:nvSpPr>
          <p:cNvPr id="9" name="Dom">
            <a:extLst>
              <a:ext uri="{FF2B5EF4-FFF2-40B4-BE49-F238E27FC236}">
                <a16:creationId xmlns:a16="http://schemas.microsoft.com/office/drawing/2014/main" id="{4E8431C6-CA1F-769C-C2AC-9300D8B8CE22}"/>
              </a:ext>
            </a:extLst>
          </p:cNvPr>
          <p:cNvSpPr/>
          <p:nvPr/>
        </p:nvSpPr>
        <p:spPr>
          <a:xfrm>
            <a:off x="9441279" y="17398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84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426338" y="1412854"/>
            <a:ext cx="3097911" cy="3097911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736661" y="4630743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Anrie Santos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5530981" y="141285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Q1: How does car price vary by location and location average income?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03963-0E7D-4CF9-ADFA-B6A34AEE906C}"/>
              </a:ext>
            </a:extLst>
          </p:cNvPr>
          <p:cNvSpPr txBox="1"/>
          <p:nvPr/>
        </p:nvSpPr>
        <p:spPr>
          <a:xfrm>
            <a:off x="5530981" y="2534431"/>
            <a:ext cx="5981700" cy="377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Cleaning the datasets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ABS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Aus Vehicle Prices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Postcode Geo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Aggregate the prices of all the cars grouped by Suburb (mean, mode, median, stderr, var, </a:t>
            </a:r>
            <a:r>
              <a:rPr lang="en-US" err="1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sem</a:t>
            </a: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02F70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Merged the datasets from the Vehicle prices (aggregated) to the Postcode Geo</a:t>
            </a:r>
          </a:p>
        </p:txBody>
      </p:sp>
      <p:sp>
        <p:nvSpPr>
          <p:cNvPr id="5" name="Husna">
            <a:extLst>
              <a:ext uri="{FF2B5EF4-FFF2-40B4-BE49-F238E27FC236}">
                <a16:creationId xmlns:a16="http://schemas.microsoft.com/office/drawing/2014/main" id="{AE37F35A-F2C2-4E7A-2BBB-BBE1EE571F69}"/>
              </a:ext>
            </a:extLst>
          </p:cNvPr>
          <p:cNvSpPr/>
          <p:nvPr/>
        </p:nvSpPr>
        <p:spPr>
          <a:xfrm>
            <a:off x="10758542" y="80595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Dom">
            <a:extLst>
              <a:ext uri="{FF2B5EF4-FFF2-40B4-BE49-F238E27FC236}">
                <a16:creationId xmlns:a16="http://schemas.microsoft.com/office/drawing/2014/main" id="{A7B9DE7F-49C8-F03E-53F3-D29DD041FD2C}"/>
              </a:ext>
            </a:extLst>
          </p:cNvPr>
          <p:cNvSpPr/>
          <p:nvPr/>
        </p:nvSpPr>
        <p:spPr>
          <a:xfrm>
            <a:off x="9441279" y="80594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301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9343846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736661" y="4630743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Dominik F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5530981" y="1412855"/>
            <a:ext cx="640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Q2: How much does engine size (engine volume and number of cylinders) affect fuel consumptions?</a:t>
            </a:r>
            <a:endParaRPr lang="en-AU" sz="24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03963-0E7D-4CF9-ADFA-B6A34AEE906C}"/>
              </a:ext>
            </a:extLst>
          </p:cNvPr>
          <p:cNvSpPr txBox="1"/>
          <p:nvPr/>
        </p:nvSpPr>
        <p:spPr>
          <a:xfrm>
            <a:off x="5530981" y="2534431"/>
            <a:ext cx="5981700" cy="41926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Tasks: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Extract float/int values of fuel consumption, engine volume and cylinder count.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Clean the data of any </a:t>
            </a:r>
            <a:r>
              <a:rPr lang="en-US" err="1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NaN</a:t>
            </a: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 or 0 rows for these data columns.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Create box plot analysis of fuel consumption per number of cylinders in engine.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Perform linear regression comparing engine volume to fuel consumption.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Husna">
            <a:extLst>
              <a:ext uri="{FF2B5EF4-FFF2-40B4-BE49-F238E27FC236}">
                <a16:creationId xmlns:a16="http://schemas.microsoft.com/office/drawing/2014/main" id="{BD51DBB9-AD93-5657-67CB-ADBA7E642990}"/>
              </a:ext>
            </a:extLst>
          </p:cNvPr>
          <p:cNvSpPr/>
          <p:nvPr/>
        </p:nvSpPr>
        <p:spPr>
          <a:xfrm>
            <a:off x="10758542" y="80594"/>
            <a:ext cx="1200329" cy="1200329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Dom">
            <a:extLst>
              <a:ext uri="{FF2B5EF4-FFF2-40B4-BE49-F238E27FC236}">
                <a16:creationId xmlns:a16="http://schemas.microsoft.com/office/drawing/2014/main" id="{BE80E8B7-764B-09B7-3EA0-C25681552354}"/>
              </a:ext>
            </a:extLst>
          </p:cNvPr>
          <p:cNvSpPr/>
          <p:nvPr/>
        </p:nvSpPr>
        <p:spPr>
          <a:xfrm>
            <a:off x="426338" y="1532833"/>
            <a:ext cx="3097910" cy="3097910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90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63D3DDBB-EEFA-6797-5D36-B81073A22100}"/>
              </a:ext>
            </a:extLst>
          </p:cNvPr>
          <p:cNvSpPr txBox="1">
            <a:spLocks/>
          </p:cNvSpPr>
          <p:nvPr/>
        </p:nvSpPr>
        <p:spPr>
          <a:xfrm>
            <a:off x="233129" y="311581"/>
            <a:ext cx="4302295" cy="611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Task</a:t>
            </a:r>
            <a:endParaRPr lang="en-AU" sz="5200">
              <a:solidFill>
                <a:srgbClr val="502F7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Anrie">
            <a:extLst>
              <a:ext uri="{FF2B5EF4-FFF2-40B4-BE49-F238E27FC236}">
                <a16:creationId xmlns:a16="http://schemas.microsoft.com/office/drawing/2014/main" id="{99A8D675-9B93-61A4-A977-DAF92D460F56}"/>
              </a:ext>
            </a:extLst>
          </p:cNvPr>
          <p:cNvSpPr/>
          <p:nvPr/>
        </p:nvSpPr>
        <p:spPr>
          <a:xfrm>
            <a:off x="10734495" y="80595"/>
            <a:ext cx="1200329" cy="1200329"/>
          </a:xfrm>
          <a:prstGeom prst="ellipse">
            <a:avLst/>
          </a:prstGeom>
          <a:blipFill>
            <a:blip r:embed="rId2"/>
            <a:srcRect/>
            <a:stretch>
              <a:fillRect t="-6538" b="-434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Husna">
            <a:extLst>
              <a:ext uri="{FF2B5EF4-FFF2-40B4-BE49-F238E27FC236}">
                <a16:creationId xmlns:a16="http://schemas.microsoft.com/office/drawing/2014/main" id="{DBC9AE82-975E-A3E9-68C7-E28DF717ED53}"/>
              </a:ext>
            </a:extLst>
          </p:cNvPr>
          <p:cNvSpPr/>
          <p:nvPr/>
        </p:nvSpPr>
        <p:spPr>
          <a:xfrm>
            <a:off x="426337" y="1354438"/>
            <a:ext cx="3097911" cy="3097911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D995-03BC-93A6-0867-B6622D20BC2E}"/>
              </a:ext>
            </a:extLst>
          </p:cNvPr>
          <p:cNvSpPr txBox="1"/>
          <p:nvPr/>
        </p:nvSpPr>
        <p:spPr>
          <a:xfrm>
            <a:off x="736661" y="4630743"/>
            <a:ext cx="24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471069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Husna Nasution</a:t>
            </a:r>
            <a:endParaRPr lang="en-AU">
              <a:solidFill>
                <a:srgbClr val="47106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B3EC1-2032-6A69-0FF1-A89B735C3B60}"/>
              </a:ext>
            </a:extLst>
          </p:cNvPr>
          <p:cNvSpPr txBox="1"/>
          <p:nvPr/>
        </p:nvSpPr>
        <p:spPr>
          <a:xfrm>
            <a:off x="5530981" y="1412855"/>
            <a:ext cx="6403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02F7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Q3: What are the dominant vehicle brands and types in the Australian market?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03963-0E7D-4CF9-ADFA-B6A34AEE906C}"/>
              </a:ext>
            </a:extLst>
          </p:cNvPr>
          <p:cNvSpPr txBox="1"/>
          <p:nvPr/>
        </p:nvSpPr>
        <p:spPr>
          <a:xfrm>
            <a:off x="5530981" y="2214579"/>
            <a:ext cx="5981700" cy="46115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rgbClr val="502F70"/>
                </a:solidFill>
                <a:latin typeface="Lato Black"/>
                <a:ea typeface="Lato Black"/>
                <a:cs typeface="Lato Black"/>
              </a:rPr>
              <a:t>Tasks: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Import libraries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Load csv data into </a:t>
            </a:r>
            <a:r>
              <a:rPr lang="en-US" err="1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dataframe</a:t>
            </a:r>
            <a:endParaRPr lang="en-US" err="1">
              <a:solidFill>
                <a:srgbClr val="502F70"/>
              </a:solidFill>
              <a:latin typeface="Arial"/>
              <a:ea typeface="Lato Black" panose="020F0502020204030203" pitchFamily="34" charset="0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Data exploration: display the first data and check data type</a:t>
            </a:r>
            <a:endParaRPr lang="en-US">
              <a:solidFill>
                <a:srgbClr val="502F70"/>
              </a:solidFill>
              <a:latin typeface="Arial"/>
              <a:ea typeface="Lato Black" panose="020F0502020204030203" pitchFamily="34" charset="0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Data cleaning: convert the 'Price' column to numeric type, handling potential errors</a:t>
            </a:r>
            <a:endParaRPr lang="en-US">
              <a:solidFill>
                <a:srgbClr val="502F70"/>
              </a:solidFill>
              <a:latin typeface="Arial"/>
              <a:ea typeface="Lato Black" panose="020F0502020204030203" pitchFamily="34" charset="0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Data aggregation: groups the data by Brands and Body Type and calculate the average price</a:t>
            </a:r>
            <a:endParaRPr lang="en-US">
              <a:solidFill>
                <a:srgbClr val="502F70"/>
              </a:solidFill>
              <a:latin typeface="Arial"/>
              <a:ea typeface="Lato Black" panose="020F0502020204030203" pitchFamily="34" charset="0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err="1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Visualisation</a:t>
            </a:r>
            <a:r>
              <a:rPr lang="en-US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: select top 10 brands &amp; body types and creates bar chart and save file into </a:t>
            </a:r>
            <a:r>
              <a:rPr lang="en-US" err="1">
                <a:solidFill>
                  <a:srgbClr val="502F70"/>
                </a:solidFill>
                <a:latin typeface="Arial"/>
                <a:ea typeface="Lato Black"/>
                <a:cs typeface="Arial"/>
              </a:rPr>
              <a:t>png</a:t>
            </a:r>
            <a:endParaRPr lang="en-US">
              <a:solidFill>
                <a:srgbClr val="502F70"/>
              </a:solidFill>
              <a:latin typeface="Arial"/>
              <a:ea typeface="Lato Black"/>
              <a:cs typeface="Arial"/>
            </a:endParaRPr>
          </a:p>
        </p:txBody>
      </p:sp>
      <p:sp>
        <p:nvSpPr>
          <p:cNvPr id="5" name="Dom">
            <a:extLst>
              <a:ext uri="{FF2B5EF4-FFF2-40B4-BE49-F238E27FC236}">
                <a16:creationId xmlns:a16="http://schemas.microsoft.com/office/drawing/2014/main" id="{865688B6-0A37-465E-9D5E-9EFEA22B7D1C}"/>
              </a:ext>
            </a:extLst>
          </p:cNvPr>
          <p:cNvSpPr/>
          <p:nvPr/>
        </p:nvSpPr>
        <p:spPr>
          <a:xfrm>
            <a:off x="9399388" y="80595"/>
            <a:ext cx="1200329" cy="1200329"/>
          </a:xfrm>
          <a:prstGeom prst="ellipse">
            <a:avLst/>
          </a:prstGeom>
          <a:blipFill>
            <a:blip r:embed="rId4"/>
            <a:srcRect/>
            <a:stretch>
              <a:fillRect l="380" t="-5449" r="-380" b="-4482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16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Arial,Sans-Serif</vt:lpstr>
      <vt:lpstr>Lato Black</vt:lpstr>
      <vt:lpstr>Lato SemiBold</vt:lpstr>
      <vt:lpstr>Office Theme</vt:lpstr>
      <vt:lpstr>Australian Vehicle Trends - Data Visualization</vt:lpstr>
      <vt:lpstr>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Australian Vehicles - Data Visualization</dc:title>
  <dc:creator>Anrie Santos</dc:creator>
  <cp:lastModifiedBy>Anrie Santos</cp:lastModifiedBy>
  <cp:revision>2</cp:revision>
  <dcterms:created xsi:type="dcterms:W3CDTF">2024-01-11T01:04:30Z</dcterms:created>
  <dcterms:modified xsi:type="dcterms:W3CDTF">2024-01-15T10:10:47Z</dcterms:modified>
</cp:coreProperties>
</file>